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01902748414499"/>
          <c:y val="5.8935361216730098E-2"/>
          <c:w val="0.81183932346722998"/>
          <c:h val="0.77946768060836502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AAC over Time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12695">
              <a:noFill/>
              <a:prstDash val="solid"/>
            </a:ln>
          </c:spPr>
          <c:cat>
            <c:numRef>
              <c:f>Sheet1!$B$1:$S$1</c:f>
              <c:numCache>
                <c:formatCode>General</c:formatCode>
                <c:ptCount val="18"/>
                <c:pt idx="0">
                  <c:v>31413</c:v>
                </c:pt>
                <c:pt idx="1">
                  <c:v>32509</c:v>
                </c:pt>
                <c:pt idx="2">
                  <c:v>32509</c:v>
                </c:pt>
                <c:pt idx="3">
                  <c:v>33604</c:v>
                </c:pt>
                <c:pt idx="4">
                  <c:v>33604</c:v>
                </c:pt>
                <c:pt idx="5">
                  <c:v>35065</c:v>
                </c:pt>
                <c:pt idx="6">
                  <c:v>35065</c:v>
                </c:pt>
                <c:pt idx="7">
                  <c:v>37500</c:v>
                </c:pt>
                <c:pt idx="8">
                  <c:v>37500</c:v>
                </c:pt>
                <c:pt idx="9">
                  <c:v>37591</c:v>
                </c:pt>
                <c:pt idx="10">
                  <c:v>37591</c:v>
                </c:pt>
                <c:pt idx="11">
                  <c:v>38078</c:v>
                </c:pt>
                <c:pt idx="12">
                  <c:v>38078</c:v>
                </c:pt>
                <c:pt idx="13">
                  <c:v>38099</c:v>
                </c:pt>
                <c:pt idx="14">
                  <c:v>38099</c:v>
                </c:pt>
                <c:pt idx="15">
                  <c:v>40016</c:v>
                </c:pt>
                <c:pt idx="16">
                  <c:v>40016</c:v>
                </c:pt>
                <c:pt idx="17">
                  <c:v>42648</c:v>
                </c:pt>
              </c:numCache>
            </c:numRef>
          </c:cat>
          <c:val>
            <c:numRef>
              <c:f>Sheet1!$B$2:$S$2</c:f>
              <c:numCache>
                <c:formatCode>General</c:formatCode>
                <c:ptCount val="18"/>
                <c:pt idx="0">
                  <c:v>392890</c:v>
                </c:pt>
                <c:pt idx="1">
                  <c:v>392890</c:v>
                </c:pt>
                <c:pt idx="2">
                  <c:v>396760</c:v>
                </c:pt>
                <c:pt idx="3">
                  <c:v>396760</c:v>
                </c:pt>
                <c:pt idx="4">
                  <c:v>498250</c:v>
                </c:pt>
                <c:pt idx="5">
                  <c:v>498250</c:v>
                </c:pt>
                <c:pt idx="6">
                  <c:v>400000</c:v>
                </c:pt>
                <c:pt idx="7">
                  <c:v>400000</c:v>
                </c:pt>
                <c:pt idx="8">
                  <c:v>373300</c:v>
                </c:pt>
                <c:pt idx="9">
                  <c:v>373300</c:v>
                </c:pt>
                <c:pt idx="10">
                  <c:v>393496</c:v>
                </c:pt>
                <c:pt idx="11">
                  <c:v>393496</c:v>
                </c:pt>
                <c:pt idx="12">
                  <c:v>391796</c:v>
                </c:pt>
                <c:pt idx="13">
                  <c:v>391796</c:v>
                </c:pt>
                <c:pt idx="14">
                  <c:v>418796</c:v>
                </c:pt>
                <c:pt idx="15">
                  <c:v>418796</c:v>
                </c:pt>
                <c:pt idx="16">
                  <c:v>420000</c:v>
                </c:pt>
                <c:pt idx="17">
                  <c:v>420000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580864"/>
        <c:axId val="172582784"/>
      </c:areaChart>
      <c:dateAx>
        <c:axId val="172580864"/>
        <c:scaling>
          <c:orientation val="minMax"/>
          <c:max val="42647"/>
          <c:min val="31778"/>
        </c:scaling>
        <c:delete val="0"/>
        <c:axPos val="b"/>
        <c:title>
          <c:tx>
            <c:rich>
              <a:bodyPr/>
              <a:lstStyle/>
              <a:p>
                <a:pPr>
                  <a:defRPr sz="1399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CA" dirty="0"/>
                  <a:t>Year</a:t>
                </a:r>
              </a:p>
            </c:rich>
          </c:tx>
          <c:layout>
            <c:manualLayout>
              <c:xMode val="edge"/>
              <c:yMode val="edge"/>
              <c:x val="0.54228329809723996"/>
              <c:y val="0.90304182509505704"/>
            </c:manualLayout>
          </c:layout>
          <c:overlay val="0"/>
          <c:spPr>
            <a:noFill/>
            <a:ln w="25390">
              <a:noFill/>
            </a:ln>
          </c:spPr>
        </c:title>
        <c:numFmt formatCode="yy" sourceLinked="0"/>
        <c:majorTickMark val="out"/>
        <c:minorTickMark val="none"/>
        <c:tickLblPos val="nextTo"/>
        <c:spPr>
          <a:ln w="317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2582784"/>
        <c:crosses val="autoZero"/>
        <c:auto val="0"/>
        <c:lblOffset val="100"/>
        <c:baseTimeUnit val="years"/>
        <c:majorUnit val="1"/>
        <c:majorTimeUnit val="years"/>
        <c:minorUnit val="1"/>
        <c:minorTimeUnit val="years"/>
      </c:dateAx>
      <c:valAx>
        <c:axId val="172582784"/>
        <c:scaling>
          <c:orientation val="minMax"/>
        </c:scaling>
        <c:delete val="0"/>
        <c:axPos val="l"/>
        <c:majorGridlines>
          <c:spPr>
            <a:ln w="3174">
              <a:solidFill>
                <a:srgbClr val="808080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399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CA" dirty="0"/>
                  <a:t>Allowable Annual Cut (m³)</a:t>
                </a:r>
              </a:p>
            </c:rich>
          </c:tx>
          <c:layout>
            <c:manualLayout>
              <c:xMode val="edge"/>
              <c:yMode val="edge"/>
              <c:x val="1.26849894291755E-2"/>
              <c:y val="0.195817490494303"/>
            </c:manualLayout>
          </c:layout>
          <c:overlay val="0"/>
          <c:spPr>
            <a:noFill/>
            <a:ln w="25390">
              <a:noFill/>
            </a:ln>
          </c:spPr>
        </c:title>
        <c:numFmt formatCode="#,##0" sourceLinked="0"/>
        <c:majorTickMark val="out"/>
        <c:minorTickMark val="none"/>
        <c:tickLblPos val="nextTo"/>
        <c:spPr>
          <a:ln w="317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2580864"/>
        <c:crossesAt val="86"/>
        <c:crossBetween val="midCat"/>
      </c:valAx>
      <c:spPr>
        <a:noFill/>
        <a:ln w="2539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0.66837</cdr:x>
      <cdr:y>0.24968</cdr:y>
    </cdr:from>
    <cdr:to>
      <cdr:x>0.7782</cdr:x>
      <cdr:y>0.31106</cdr:y>
    </cdr:to>
    <cdr:sp macro="" textlink="">
      <cdr:nvSpPr>
        <cdr:cNvPr id="2" name="Text Box 1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20289" y="1001616"/>
          <a:ext cx="792089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000" dirty="0" smtClean="0"/>
            <a:t>418,796 m³ </a:t>
          </a:r>
          <a:endParaRPr lang="en-CA" sz="10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F900C-E51C-41F0-BD68-F69CBB36CFEE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41BE2-91A4-4CE1-A363-2C8E6EF66B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8195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A6864A6-EFEA-4FC8-9D4A-61B264FC6CF6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0D957F0-EF3C-406A-A8A5-F0D33BE15E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8599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baseline="0" dirty="0" smtClean="0"/>
              <a:t>In 1986, the Arrowsmith TSA was formed from portions of the former Nootka and Quadra TSAs.  AAC initially 392890.  1989 3870 added to AAC.   1992, increased to 498250 to account for a land transfer from TFL 46.  December 1996 decreased to 400000 (partitioned 13700 Clayoquot, 6300 red-alder leading stands, 380000 outside of </a:t>
            </a:r>
            <a:r>
              <a:rPr lang="en-CA" baseline="0" dirty="0" err="1" smtClean="0"/>
              <a:t>clayoquot</a:t>
            </a:r>
            <a:r>
              <a:rPr lang="en-CA" baseline="0" dirty="0" smtClean="0"/>
              <a:t> sound.  Sept 2002 set at 373300.  2002 increased to 393496.  April 22, 2004 increased to 418796 because of land transfer from TFL44.  July 22, 2009 AAC set at 420000.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9367C3-E825-45FC-B693-FC023AB4FB73}" type="slidenum">
              <a:rPr lang="en-CA" smtClean="0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6438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0417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279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367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Age class 6 &amp; 7 lacking.  Most age class 8 &amp; 9 on west coast.  Cedar and hemlock stands.  Non-THLB 8 &amp; 9,</a:t>
            </a:r>
            <a:r>
              <a:rPr lang="en-CA" baseline="0" dirty="0" smtClean="0"/>
              <a:t> spatial OGMAs, wildlife habitat reserves.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3002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9959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5886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6100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9981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3354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0047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3187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60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4713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3801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4493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44455-9F58-452C-B923-A483AC8EE9A5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4167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2603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2870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5396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73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50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463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854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63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2107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2700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8689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0C358C8-D305-4E6A-BFD3-79CBC0B8B03A}" type="datetime1">
              <a:rPr lang="en-CA" smtClean="0"/>
              <a:t>2016-10-27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39747C5-3F9A-44C1-8732-850D68004143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661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3F7DA-4ABD-4783-98CC-19D63A94DBD2}" type="datetimeFigureOut">
              <a:rPr lang="en-CA" smtClean="0"/>
              <a:t>2016-10-27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BCD22-B5A8-47DF-97E5-EF5F8601E5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031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err="1" smtClean="0"/>
              <a:t>Arrowsmith</a:t>
            </a:r>
            <a:r>
              <a:rPr lang="en-CA" dirty="0" smtClean="0"/>
              <a:t> TSR4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>
                <a:solidFill>
                  <a:schemeClr val="tx1"/>
                </a:solidFill>
              </a:rPr>
              <a:t>Timber Supply Analysis</a:t>
            </a:r>
          </a:p>
          <a:p>
            <a:r>
              <a:rPr lang="en-CA" dirty="0" smtClean="0">
                <a:solidFill>
                  <a:schemeClr val="tx1"/>
                </a:solidFill>
              </a:rPr>
              <a:t> Discussion Paper</a:t>
            </a:r>
          </a:p>
          <a:p>
            <a:r>
              <a:rPr lang="en-CA" sz="2000" dirty="0" smtClean="0">
                <a:solidFill>
                  <a:schemeClr val="tx1"/>
                </a:solidFill>
              </a:rPr>
              <a:t>October 28, 2016</a:t>
            </a:r>
            <a:endParaRPr lang="en-CA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831830" y="301625"/>
            <a:ext cx="7400137" cy="1143000"/>
          </a:xfrm>
        </p:spPr>
        <p:txBody>
          <a:bodyPr>
            <a:normAutofit/>
          </a:bodyPr>
          <a:lstStyle/>
          <a:p>
            <a:r>
              <a:rPr lang="en-CA" dirty="0" smtClean="0"/>
              <a:t>Arrowsmith TSA — AAC </a:t>
            </a:r>
            <a:r>
              <a:rPr lang="en-CA" dirty="0"/>
              <a:t>History</a:t>
            </a:r>
          </a:p>
        </p:txBody>
      </p:sp>
      <p:graphicFrame>
        <p:nvGraphicFramePr>
          <p:cNvPr id="12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169883330"/>
              </p:ext>
            </p:extLst>
          </p:nvPr>
        </p:nvGraphicFramePr>
        <p:xfrm>
          <a:off x="831830" y="1671737"/>
          <a:ext cx="7212012" cy="4043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4FF1B-C078-49A8-AB66-18FEF6CCB3D3}" type="slidenum">
              <a:rPr lang="en-CA"/>
              <a:pPr/>
              <a:t>2</a:t>
            </a:fld>
            <a:endParaRPr lang="en-CA" dirty="0"/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2178649" y="2726830"/>
            <a:ext cx="9207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CA" sz="1000" dirty="0" smtClean="0"/>
              <a:t>392,890 m³</a:t>
            </a:r>
            <a:endParaRPr lang="en-CA" sz="1000" dirty="0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3131839" y="2240755"/>
            <a:ext cx="78579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CA" sz="1000" dirty="0" smtClean="0"/>
              <a:t>498,250 m³</a:t>
            </a:r>
            <a:endParaRPr lang="en-CA" sz="1000" dirty="0"/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3917632" y="2739122"/>
            <a:ext cx="78579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CA" sz="1000" dirty="0" smtClean="0"/>
              <a:t>400,000 m³</a:t>
            </a:r>
            <a:endParaRPr lang="en-CA" sz="1000" dirty="0"/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6974582" y="2621595"/>
            <a:ext cx="81464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CA" sz="1000" dirty="0" smtClean="0"/>
              <a:t>420,000 m³ </a:t>
            </a:r>
            <a:endParaRPr lang="en-CA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1259632" y="5877272"/>
            <a:ext cx="6784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Long standing partition (since 1996) for Clayoquot (13,700 m3 and deciduous leading stands (6,300 m3)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5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Billed volumes between 2009 and 2015</a:t>
            </a:r>
            <a:endParaRPr lang="en-C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Species composition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 smtClean="0"/>
              <a:t>Volume by year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91"/>
            <a:ext cx="4320000" cy="259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420891"/>
            <a:ext cx="4320000" cy="258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885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since the last TSR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TSR3 THLB corrections (Barkley CFA, </a:t>
            </a:r>
            <a:r>
              <a:rPr lang="en-US" dirty="0" err="1" smtClean="0"/>
              <a:t>Maa-nulth</a:t>
            </a:r>
            <a:r>
              <a:rPr lang="en-US" dirty="0" smtClean="0"/>
              <a:t> Treaty lands)</a:t>
            </a:r>
          </a:p>
          <a:p>
            <a:r>
              <a:rPr lang="en-US" dirty="0" smtClean="0"/>
              <a:t>CDF removed</a:t>
            </a:r>
          </a:p>
          <a:p>
            <a:r>
              <a:rPr lang="en-US" dirty="0" smtClean="0"/>
              <a:t>Gulf Islands removed</a:t>
            </a:r>
          </a:p>
          <a:p>
            <a:r>
              <a:rPr lang="en-US" dirty="0" smtClean="0"/>
              <a:t>Empirically based operability</a:t>
            </a:r>
          </a:p>
          <a:p>
            <a:r>
              <a:rPr lang="en-US" dirty="0" smtClean="0"/>
              <a:t>Spatial OGMAs for most  LUs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Prov</a:t>
            </a:r>
            <a:r>
              <a:rPr lang="en-US" dirty="0" smtClean="0"/>
              <a:t> site prod SIs used</a:t>
            </a:r>
          </a:p>
          <a:p>
            <a:r>
              <a:rPr lang="en-US" dirty="0" smtClean="0"/>
              <a:t>BCTS ECA watersheds rate of cut constraints</a:t>
            </a:r>
          </a:p>
          <a:p>
            <a:r>
              <a:rPr lang="en-US" dirty="0" smtClean="0"/>
              <a:t>Mature forest objectives in SMZs</a:t>
            </a:r>
          </a:p>
          <a:p>
            <a:r>
              <a:rPr lang="en-US" dirty="0" smtClean="0"/>
              <a:t>VQOs updated (2011)</a:t>
            </a:r>
          </a:p>
          <a:p>
            <a:r>
              <a:rPr lang="en-US" dirty="0" smtClean="0"/>
              <a:t>Shading &amp; competition factor applied to MSYTs</a:t>
            </a:r>
          </a:p>
          <a:p>
            <a:r>
              <a:rPr lang="en-US" dirty="0" smtClean="0"/>
              <a:t>NRLs increased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945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4252" y="62068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Classification Totals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84"/>
            <a:ext cx="8229600" cy="2112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CFMLB age class distribution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498" y="2163310"/>
            <a:ext cx="6079003" cy="3399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492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THLB age class distribution</a:t>
            </a:r>
            <a:br>
              <a:rPr lang="en-CA" dirty="0" smtClean="0"/>
            </a:br>
            <a:r>
              <a:rPr lang="en-CA" dirty="0" smtClean="0"/>
              <a:t>east vs west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28" y="2612084"/>
            <a:ext cx="4320000" cy="267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12084"/>
            <a:ext cx="4320000" cy="267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594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Base case harvest projection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Important modelling criteria</a:t>
            </a:r>
          </a:p>
          <a:p>
            <a:pPr marL="285750" indent="-285750">
              <a:buFont typeface="Arial" charset="0"/>
              <a:buChar char="•"/>
            </a:pPr>
            <a:r>
              <a:rPr lang="en-CA" dirty="0" smtClean="0"/>
              <a:t>Target to harvest 13,700 m3 from Clayoquot Sound area, 6,300 m³ from red alder stands, 100,000 m³ from east side of TSA.  Balance from west side.</a:t>
            </a:r>
          </a:p>
          <a:p>
            <a:pPr marL="285750" indent="-285750">
              <a:buFont typeface="Arial" charset="0"/>
              <a:buChar char="•"/>
            </a:pPr>
            <a:r>
              <a:rPr lang="en-CA" dirty="0" smtClean="0"/>
              <a:t>Order stands for harvest based on age.</a:t>
            </a:r>
          </a:p>
          <a:p>
            <a:pPr marL="285750" indent="-285750">
              <a:buFont typeface="Arial" charset="0"/>
              <a:buChar char="•"/>
            </a:pPr>
            <a:r>
              <a:rPr lang="en-CA" dirty="0" smtClean="0"/>
              <a:t>Merchantability based on minimum volume threshold. </a:t>
            </a: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350 m3/ha conventional ground</a:t>
            </a:r>
            <a:br>
              <a:rPr lang="en-CA" dirty="0" smtClean="0"/>
            </a:br>
            <a:r>
              <a:rPr lang="en-CA" dirty="0" smtClean="0"/>
              <a:t>450 m3/ha </a:t>
            </a:r>
            <a:r>
              <a:rPr lang="en-CA" dirty="0" err="1" smtClean="0"/>
              <a:t>heli</a:t>
            </a:r>
            <a:r>
              <a:rPr lang="en-CA" dirty="0" smtClean="0"/>
              <a:t> ground</a:t>
            </a:r>
            <a:br>
              <a:rPr lang="en-CA" dirty="0" smtClean="0"/>
            </a:br>
            <a:r>
              <a:rPr lang="en-CA" dirty="0" smtClean="0"/>
              <a:t>200 m3/ha red alder stands</a:t>
            </a:r>
          </a:p>
          <a:p>
            <a:pPr marL="285750" indent="-285750">
              <a:buFont typeface="Arial" charset="0"/>
              <a:buChar char="•"/>
            </a:pPr>
            <a:r>
              <a:rPr lang="en-CA" dirty="0" smtClean="0"/>
              <a:t>After 10 years TLs revert, ones having mature timber get harvested before reverting</a:t>
            </a:r>
          </a:p>
          <a:p>
            <a:pPr marL="285750" indent="-285750">
              <a:buFont typeface="Arial" charset="0"/>
              <a:buChar char="•"/>
            </a:pPr>
            <a:r>
              <a:rPr lang="en-CA" dirty="0" smtClean="0"/>
              <a:t>After 100 years timber in PSPs and research installations contributes to timber supply</a:t>
            </a:r>
          </a:p>
          <a:p>
            <a:pPr marL="285750" indent="-285750">
              <a:buFont typeface="Arial" charset="0"/>
              <a:buChar char="•"/>
            </a:pPr>
            <a:r>
              <a:rPr lang="en-CA" dirty="0" smtClean="0"/>
              <a:t>Variable retention harvesting only in </a:t>
            </a:r>
            <a:r>
              <a:rPr lang="en-CA" dirty="0" err="1" smtClean="0"/>
              <a:t>Clayoquot</a:t>
            </a:r>
            <a:r>
              <a:rPr lang="en-CA" dirty="0" smtClean="0"/>
              <a:t> Sound area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8</a:t>
            </a:fld>
            <a:endParaRPr lang="en-C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672700"/>
            <a:ext cx="5111750" cy="305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277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Base case metrics – growing stock over time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Stable total growing stock.  Starts at 19.5M, declines to 17M during first 35 years of projection.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Returns to 19.5M by year 150 and stays at that level.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Available growing stock much less due to heavily constrained timber supply.  VQOs, BCTS ROC watersheds constraining.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673" y="1825404"/>
            <a:ext cx="5112000" cy="3057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141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Base case metrics – harvest cohort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harvest transitions to mainly second growth by 70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Harvest of old plantations begins after 5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Roughly 30 percent of harvest from stands less than 100 years old to begin with, increases as time goes on</a:t>
            </a:r>
            <a:endParaRPr lang="en-C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434" y="1825404"/>
            <a:ext cx="5112000" cy="305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076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Base case metrics – average harvest age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average harvest age drops over the first 90 years from 150 years to 44 years before levelling 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567474"/>
            <a:ext cx="5111750" cy="326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941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Alternative harvest flows  - based on variation in harvest rules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Using age criteria vs volume threshold impacts the short-term, not a big impact on the mid- and long term.  Increases mean harvest age by 5 to 7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If harvest blocks queued on volume significant impact.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692" y="1274425"/>
            <a:ext cx="5111750" cy="305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12</a:t>
            </a:fld>
            <a:endParaRPr lang="en-CA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482653"/>
            <a:ext cx="5112000" cy="169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92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Sensitivity:</a:t>
            </a:r>
            <a:br>
              <a:rPr lang="en-CA" dirty="0" smtClean="0"/>
            </a:br>
            <a:r>
              <a:rPr lang="en-CA" dirty="0" smtClean="0"/>
              <a:t>No </a:t>
            </a:r>
            <a:r>
              <a:rPr lang="en-CA" dirty="0" smtClean="0"/>
              <a:t>harvesting of old forest ( &gt;250 years old)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mtClean="0"/>
              <a:t>What </a:t>
            </a:r>
            <a:r>
              <a:rPr lang="en-CA" dirty="0" smtClean="0"/>
              <a:t>if harvesting of old growth needed to end tomorrow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Short-term -24.5%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Mid-term -19.2%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Long-term -12.6%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658948"/>
            <a:ext cx="5111750" cy="3081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841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Sensitivity:</a:t>
            </a:r>
            <a:br>
              <a:rPr lang="en-CA" dirty="0" smtClean="0"/>
            </a:br>
            <a:r>
              <a:rPr lang="en-CA" dirty="0" err="1" smtClean="0"/>
              <a:t>Heli</a:t>
            </a:r>
            <a:r>
              <a:rPr lang="en-CA" dirty="0" smtClean="0"/>
              <a:t> </a:t>
            </a:r>
            <a:r>
              <a:rPr lang="en-CA" dirty="0" err="1" smtClean="0"/>
              <a:t>hembal</a:t>
            </a:r>
            <a:r>
              <a:rPr lang="en-CA" dirty="0" smtClean="0"/>
              <a:t> stands on west coast having &lt; 20% cedar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Removes  653 ha, equals 1% of THLB.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6.6% short-term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1.5% mid-term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1.2% in long-term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659675"/>
            <a:ext cx="5111750" cy="307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450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Sensitivity: </a:t>
            </a:r>
            <a:br>
              <a:rPr lang="en-CA" dirty="0" smtClean="0"/>
            </a:br>
            <a:r>
              <a:rPr lang="en-CA" dirty="0" smtClean="0"/>
              <a:t>Exclude </a:t>
            </a:r>
            <a:r>
              <a:rPr lang="en-CA" dirty="0" smtClean="0"/>
              <a:t>remaining CDF mm from THLB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CA" dirty="0" smtClean="0"/>
              <a:t>Removes 900 ha from THLB or 1.4%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Short-term -9.6%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Mid-term  -3.3%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Long-term -2.0%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659675"/>
            <a:ext cx="5111750" cy="307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041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Sensitivity:</a:t>
            </a:r>
            <a:br>
              <a:rPr lang="en-CA" dirty="0" smtClean="0"/>
            </a:br>
            <a:r>
              <a:rPr lang="en-CA" dirty="0" smtClean="0"/>
              <a:t>Minimum </a:t>
            </a:r>
            <a:r>
              <a:rPr lang="en-CA" dirty="0" smtClean="0"/>
              <a:t>harvestable age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Increase by 10 years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Short-term -8.9%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Mid-term -3.5%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Long-term 3.2%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Decrease by 10 years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Short-term -11.7%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Mid-term -5.5%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Long-term -6.6%</a:t>
            </a:r>
            <a:endParaRPr lang="en-C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88" y="1659675"/>
            <a:ext cx="5111750" cy="307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233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Sensitivity:</a:t>
            </a:r>
            <a:br>
              <a:rPr lang="en-CA" dirty="0" smtClean="0"/>
            </a:br>
            <a:r>
              <a:rPr lang="en-CA" dirty="0" smtClean="0"/>
              <a:t>Effects </a:t>
            </a:r>
            <a:r>
              <a:rPr lang="en-CA" dirty="0" smtClean="0"/>
              <a:t>of shading &amp; competition in small cut blocks with variable retention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CA" dirty="0" smtClean="0"/>
              <a:t>Occurs in SMZs and P, R VQOs covering 10,440 ha of THLB or 16%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Adjust yields by -18% in recent plantations and all future regenerated stands (not just in very constrained areas)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Short-term NIL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Mid-term -10.6%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Long-term -12.8%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No yield adjustment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Short-term -5.8%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Mid-term +0.7%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Long-term +1.0%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658948"/>
            <a:ext cx="5111750" cy="3081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60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Sensitivity:</a:t>
            </a:r>
            <a:br>
              <a:rPr lang="en-CA" dirty="0" smtClean="0"/>
            </a:br>
            <a:r>
              <a:rPr lang="en-CA" dirty="0" smtClean="0"/>
              <a:t>In </a:t>
            </a:r>
            <a:r>
              <a:rPr lang="en-CA" dirty="0" smtClean="0"/>
              <a:t>block retention (WTPs)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CA" dirty="0" smtClean="0"/>
              <a:t>3.5% within cutblocks, remainder from areas adjacent to cut blocks, other retention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Increase to 7.5%, removes about 900 ha.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Short-term -8.9%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Mid-term -3.7%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 smtClean="0"/>
              <a:t>Long-term -4.0%</a:t>
            </a:r>
            <a:endParaRPr lang="en-CA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659675"/>
            <a:ext cx="5111750" cy="307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461-553C-41FA-8874-67B943B32B11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304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733</Words>
  <Application>Microsoft Office PowerPoint</Application>
  <PresentationFormat>On-screen Show (4:3)</PresentationFormat>
  <Paragraphs>129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Arrowsmith TSR4</vt:lpstr>
      <vt:lpstr>Arrowsmith TSA — AAC History</vt:lpstr>
      <vt:lpstr>Billed volumes between 2009 and 2015</vt:lpstr>
      <vt:lpstr>Changes since the last TSR</vt:lpstr>
      <vt:lpstr>PowerPoint Presentation</vt:lpstr>
      <vt:lpstr>CFMLB age class distribution </vt:lpstr>
      <vt:lpstr>THLB age class distribution east vs west</vt:lpstr>
      <vt:lpstr>Base case harvest projection</vt:lpstr>
      <vt:lpstr>Base case metrics – growing stock over time</vt:lpstr>
      <vt:lpstr>Base case metrics – harvest cohort</vt:lpstr>
      <vt:lpstr>Base case metrics – average harvest age</vt:lpstr>
      <vt:lpstr>Alternative harvest flows  - based on variation in harvest rules</vt:lpstr>
      <vt:lpstr>Sensitivity: No harvesting of old forest ( &gt;250 years old)</vt:lpstr>
      <vt:lpstr>Sensitivity: Heli hembal stands on west coast having &lt; 20% cedar</vt:lpstr>
      <vt:lpstr>Sensitivity:  Exclude remaining CDF mm from THLB</vt:lpstr>
      <vt:lpstr>Sensitivity: Minimum harvestable age</vt:lpstr>
      <vt:lpstr>  Sensitivity: Effects of shading &amp; competition in small cut blocks with variable retention</vt:lpstr>
      <vt:lpstr>Sensitivity: In block retention (WTPs)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Andrews, Tracy L FLNR:EX</dc:creator>
  <cp:lastModifiedBy>Andrews, Tracy L FLNR:EX</cp:lastModifiedBy>
  <cp:revision>8</cp:revision>
  <cp:lastPrinted>2016-10-27T23:41:50Z</cp:lastPrinted>
  <dcterms:created xsi:type="dcterms:W3CDTF">2016-10-27T17:06:12Z</dcterms:created>
  <dcterms:modified xsi:type="dcterms:W3CDTF">2016-10-27T23:41:52Z</dcterms:modified>
</cp:coreProperties>
</file>